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938880-7AB0-4C61-BD39-0701A1857AC3}"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4E3E07-6DA4-43BB-8A55-2734B465594A}" type="slidenum">
              <a:rPr lang="en-US" smtClean="0"/>
              <a:t>‹#›</a:t>
            </a:fld>
            <a:endParaRPr lang="en-US"/>
          </a:p>
        </p:txBody>
      </p:sp>
    </p:spTree>
    <p:extLst>
      <p:ext uri="{BB962C8B-B14F-4D97-AF65-F5344CB8AC3E}">
        <p14:creationId xmlns:p14="http://schemas.microsoft.com/office/powerpoint/2010/main" val="720267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938880-7AB0-4C61-BD39-0701A1857AC3}"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4E3E07-6DA4-43BB-8A55-2734B465594A}" type="slidenum">
              <a:rPr lang="en-US" smtClean="0"/>
              <a:t>‹#›</a:t>
            </a:fld>
            <a:endParaRPr lang="en-US"/>
          </a:p>
        </p:txBody>
      </p:sp>
    </p:spTree>
    <p:extLst>
      <p:ext uri="{BB962C8B-B14F-4D97-AF65-F5344CB8AC3E}">
        <p14:creationId xmlns:p14="http://schemas.microsoft.com/office/powerpoint/2010/main" val="1540848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938880-7AB0-4C61-BD39-0701A1857AC3}"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4E3E07-6DA4-43BB-8A55-2734B465594A}" type="slidenum">
              <a:rPr lang="en-US" smtClean="0"/>
              <a:t>‹#›</a:t>
            </a:fld>
            <a:endParaRPr lang="en-US"/>
          </a:p>
        </p:txBody>
      </p:sp>
    </p:spTree>
    <p:extLst>
      <p:ext uri="{BB962C8B-B14F-4D97-AF65-F5344CB8AC3E}">
        <p14:creationId xmlns:p14="http://schemas.microsoft.com/office/powerpoint/2010/main" val="3266561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938880-7AB0-4C61-BD39-0701A1857AC3}"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4E3E07-6DA4-43BB-8A55-2734B465594A}" type="slidenum">
              <a:rPr lang="en-US" smtClean="0"/>
              <a:t>‹#›</a:t>
            </a:fld>
            <a:endParaRPr lang="en-US"/>
          </a:p>
        </p:txBody>
      </p:sp>
    </p:spTree>
    <p:extLst>
      <p:ext uri="{BB962C8B-B14F-4D97-AF65-F5344CB8AC3E}">
        <p14:creationId xmlns:p14="http://schemas.microsoft.com/office/powerpoint/2010/main" val="3348306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938880-7AB0-4C61-BD39-0701A1857AC3}"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4E3E07-6DA4-43BB-8A55-2734B465594A}" type="slidenum">
              <a:rPr lang="en-US" smtClean="0"/>
              <a:t>‹#›</a:t>
            </a:fld>
            <a:endParaRPr lang="en-US"/>
          </a:p>
        </p:txBody>
      </p:sp>
    </p:spTree>
    <p:extLst>
      <p:ext uri="{BB962C8B-B14F-4D97-AF65-F5344CB8AC3E}">
        <p14:creationId xmlns:p14="http://schemas.microsoft.com/office/powerpoint/2010/main" val="2556096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938880-7AB0-4C61-BD39-0701A1857AC3}"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4E3E07-6DA4-43BB-8A55-2734B465594A}" type="slidenum">
              <a:rPr lang="en-US" smtClean="0"/>
              <a:t>‹#›</a:t>
            </a:fld>
            <a:endParaRPr lang="en-US"/>
          </a:p>
        </p:txBody>
      </p:sp>
    </p:spTree>
    <p:extLst>
      <p:ext uri="{BB962C8B-B14F-4D97-AF65-F5344CB8AC3E}">
        <p14:creationId xmlns:p14="http://schemas.microsoft.com/office/powerpoint/2010/main" val="3846637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938880-7AB0-4C61-BD39-0701A1857AC3}" type="datetimeFigureOut">
              <a:rPr lang="en-US" smtClean="0"/>
              <a:t>4/29/2019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4E3E07-6DA4-43BB-8A55-2734B465594A}" type="slidenum">
              <a:rPr lang="en-US" smtClean="0"/>
              <a:t>‹#›</a:t>
            </a:fld>
            <a:endParaRPr lang="en-US"/>
          </a:p>
        </p:txBody>
      </p:sp>
    </p:spTree>
    <p:extLst>
      <p:ext uri="{BB962C8B-B14F-4D97-AF65-F5344CB8AC3E}">
        <p14:creationId xmlns:p14="http://schemas.microsoft.com/office/powerpoint/2010/main" val="1514635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938880-7AB0-4C61-BD39-0701A1857AC3}" type="datetimeFigureOut">
              <a:rPr lang="en-US" smtClean="0"/>
              <a:t>4/29/2019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4E3E07-6DA4-43BB-8A55-2734B465594A}" type="slidenum">
              <a:rPr lang="en-US" smtClean="0"/>
              <a:t>‹#›</a:t>
            </a:fld>
            <a:endParaRPr lang="en-US"/>
          </a:p>
        </p:txBody>
      </p:sp>
    </p:spTree>
    <p:extLst>
      <p:ext uri="{BB962C8B-B14F-4D97-AF65-F5344CB8AC3E}">
        <p14:creationId xmlns:p14="http://schemas.microsoft.com/office/powerpoint/2010/main" val="3312635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938880-7AB0-4C61-BD39-0701A1857AC3}" type="datetimeFigureOut">
              <a:rPr lang="en-US" smtClean="0"/>
              <a:t>4/29/2019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4E3E07-6DA4-43BB-8A55-2734B465594A}" type="slidenum">
              <a:rPr lang="en-US" smtClean="0"/>
              <a:t>‹#›</a:t>
            </a:fld>
            <a:endParaRPr lang="en-US"/>
          </a:p>
        </p:txBody>
      </p:sp>
    </p:spTree>
    <p:extLst>
      <p:ext uri="{BB962C8B-B14F-4D97-AF65-F5344CB8AC3E}">
        <p14:creationId xmlns:p14="http://schemas.microsoft.com/office/powerpoint/2010/main" val="3442853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938880-7AB0-4C61-BD39-0701A1857AC3}"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4E3E07-6DA4-43BB-8A55-2734B465594A}" type="slidenum">
              <a:rPr lang="en-US" smtClean="0"/>
              <a:t>‹#›</a:t>
            </a:fld>
            <a:endParaRPr lang="en-US"/>
          </a:p>
        </p:txBody>
      </p:sp>
    </p:spTree>
    <p:extLst>
      <p:ext uri="{BB962C8B-B14F-4D97-AF65-F5344CB8AC3E}">
        <p14:creationId xmlns:p14="http://schemas.microsoft.com/office/powerpoint/2010/main" val="1486492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938880-7AB0-4C61-BD39-0701A1857AC3}"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4E3E07-6DA4-43BB-8A55-2734B465594A}" type="slidenum">
              <a:rPr lang="en-US" smtClean="0"/>
              <a:t>‹#›</a:t>
            </a:fld>
            <a:endParaRPr lang="en-US"/>
          </a:p>
        </p:txBody>
      </p:sp>
    </p:spTree>
    <p:extLst>
      <p:ext uri="{BB962C8B-B14F-4D97-AF65-F5344CB8AC3E}">
        <p14:creationId xmlns:p14="http://schemas.microsoft.com/office/powerpoint/2010/main" val="3679569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938880-7AB0-4C61-BD39-0701A1857AC3}" type="datetimeFigureOut">
              <a:rPr lang="en-US" smtClean="0"/>
              <a:t>4/29/2019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4E3E07-6DA4-43BB-8A55-2734B465594A}" type="slidenum">
              <a:rPr lang="en-US" smtClean="0"/>
              <a:t>‹#›</a:t>
            </a:fld>
            <a:endParaRPr lang="en-US"/>
          </a:p>
        </p:txBody>
      </p:sp>
    </p:spTree>
    <p:extLst>
      <p:ext uri="{BB962C8B-B14F-4D97-AF65-F5344CB8AC3E}">
        <p14:creationId xmlns:p14="http://schemas.microsoft.com/office/powerpoint/2010/main" val="438754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Chapter Ten:</a:t>
            </a:r>
            <a:br>
              <a:rPr lang="en-US" dirty="0" smtClean="0"/>
            </a:br>
            <a:r>
              <a:rPr lang="en-US" dirty="0" smtClean="0"/>
              <a:t>Aural Assessment</a:t>
            </a:r>
            <a:endParaRPr lang="en-US" dirty="0"/>
          </a:p>
        </p:txBody>
      </p:sp>
      <p:sp>
        <p:nvSpPr>
          <p:cNvPr id="3" name="Content Placeholder 2"/>
          <p:cNvSpPr>
            <a:spLocks noGrp="1"/>
          </p:cNvSpPr>
          <p:nvPr>
            <p:ph idx="1"/>
          </p:nvPr>
        </p:nvSpPr>
        <p:spPr/>
        <p:txBody>
          <a:bodyPr/>
          <a:lstStyle/>
          <a:p>
            <a:r>
              <a:rPr lang="en-US" dirty="0" smtClean="0"/>
              <a:t>Listening and understanding spoken English involves the students in a range of skills:</a:t>
            </a:r>
          </a:p>
          <a:p>
            <a:r>
              <a:rPr lang="en-US" dirty="0" smtClean="0"/>
              <a:t>1. The ability to identify words from a blur of speech.</a:t>
            </a:r>
          </a:p>
          <a:p>
            <a:r>
              <a:rPr lang="en-US" dirty="0" smtClean="0"/>
              <a:t>2. Recognizing the significance of stress and intonation.</a:t>
            </a:r>
          </a:p>
          <a:p>
            <a:r>
              <a:rPr lang="en-US" dirty="0" smtClean="0"/>
              <a:t>3. Retaining what is heard long enough for the message to be understood in its entirety.</a:t>
            </a:r>
          </a:p>
          <a:p>
            <a:r>
              <a:rPr lang="en-US" dirty="0" smtClean="0"/>
              <a:t>4. Anticipating or predicting what is likely to be heard in a given situation. </a:t>
            </a:r>
            <a:endParaRPr lang="en-US" dirty="0"/>
          </a:p>
        </p:txBody>
      </p:sp>
    </p:spTree>
    <p:extLst>
      <p:ext uri="{BB962C8B-B14F-4D97-AF65-F5344CB8AC3E}">
        <p14:creationId xmlns:p14="http://schemas.microsoft.com/office/powerpoint/2010/main" val="2106182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Categories of Aural Tests:</a:t>
            </a:r>
            <a:endParaRPr lang="en-US" dirty="0"/>
          </a:p>
        </p:txBody>
      </p:sp>
      <p:sp>
        <p:nvSpPr>
          <p:cNvPr id="3" name="Content Placeholder 2"/>
          <p:cNvSpPr>
            <a:spLocks noGrp="1"/>
          </p:cNvSpPr>
          <p:nvPr>
            <p:ph idx="1"/>
          </p:nvPr>
        </p:nvSpPr>
        <p:spPr/>
        <p:txBody>
          <a:bodyPr/>
          <a:lstStyle/>
          <a:p>
            <a:r>
              <a:rPr lang="en-US" dirty="0" smtClean="0"/>
              <a:t>Aural tests may be divided into two broad categories:</a:t>
            </a:r>
          </a:p>
          <a:p>
            <a:r>
              <a:rPr lang="en-US" dirty="0" smtClean="0"/>
              <a:t>1. Tests of phoneme discrimination as well as stress and intonation. </a:t>
            </a:r>
          </a:p>
          <a:p>
            <a:r>
              <a:rPr lang="en-US" dirty="0" smtClean="0"/>
              <a:t>Tests of aural comprehension.</a:t>
            </a:r>
          </a:p>
          <a:p>
            <a:r>
              <a:rPr lang="en-US" dirty="0" smtClean="0"/>
              <a:t>At the elementary and intermediate levels of instruction, phoneme discrimination tests are very useful. On the other hand, Tests of aural comprehension are more suitable at the intermediate (secondary) and advanced levels.</a:t>
            </a:r>
          </a:p>
          <a:p>
            <a:r>
              <a:rPr lang="en-US" dirty="0" smtClean="0"/>
              <a:t> </a:t>
            </a:r>
            <a:endParaRPr lang="en-US" dirty="0"/>
          </a:p>
        </p:txBody>
      </p:sp>
    </p:spTree>
    <p:extLst>
      <p:ext uri="{BB962C8B-B14F-4D97-AF65-F5344CB8AC3E}">
        <p14:creationId xmlns:p14="http://schemas.microsoft.com/office/powerpoint/2010/main" val="2153313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Techniques for Testing Aural Skills</a:t>
            </a:r>
            <a:endParaRPr lang="en-US" dirty="0"/>
          </a:p>
        </p:txBody>
      </p:sp>
      <p:sp>
        <p:nvSpPr>
          <p:cNvPr id="3" name="Content Placeholder 2"/>
          <p:cNvSpPr>
            <a:spLocks noGrp="1"/>
          </p:cNvSpPr>
          <p:nvPr>
            <p:ph idx="1"/>
          </p:nvPr>
        </p:nvSpPr>
        <p:spPr/>
        <p:txBody>
          <a:bodyPr/>
          <a:lstStyle/>
          <a:p>
            <a:r>
              <a:rPr lang="en-US" dirty="0" smtClean="0"/>
              <a:t>1. Phoneme Discrimination Tests</a:t>
            </a:r>
          </a:p>
          <a:p>
            <a:r>
              <a:rPr lang="en-US" dirty="0" smtClean="0"/>
              <a:t>2. Multiple-Choice Items</a:t>
            </a:r>
          </a:p>
          <a:p>
            <a:r>
              <a:rPr lang="en-US" dirty="0" smtClean="0"/>
              <a:t>3. Picture Tests</a:t>
            </a:r>
          </a:p>
          <a:p>
            <a:r>
              <a:rPr lang="en-US" dirty="0" smtClean="0"/>
              <a:t>4. Recorded Tests</a:t>
            </a:r>
            <a:endParaRPr lang="en-US" dirty="0"/>
          </a:p>
        </p:txBody>
      </p:sp>
    </p:spTree>
    <p:extLst>
      <p:ext uri="{BB962C8B-B14F-4D97-AF65-F5344CB8AC3E}">
        <p14:creationId xmlns:p14="http://schemas.microsoft.com/office/powerpoint/2010/main" val="1099629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168</Words>
  <Application>Microsoft Office PowerPoint</Application>
  <PresentationFormat>Widescreen</PresentationFormat>
  <Paragraphs>17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Chapter Ten: Aural Assessment</vt:lpstr>
      <vt:lpstr>Categories of Aural Tests:</vt:lpstr>
      <vt:lpstr>Techniques for Testing Aural Skills</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Ten: Aural Assessment</dc:title>
  <dc:creator>Windows User</dc:creator>
  <cp:lastModifiedBy>Windows User</cp:lastModifiedBy>
  <cp:revision>3</cp:revision>
  <dcterms:created xsi:type="dcterms:W3CDTF">2019-04-29T21:04:04Z</dcterms:created>
  <dcterms:modified xsi:type="dcterms:W3CDTF">2019-04-29T21:20:27Z</dcterms:modified>
</cp:coreProperties>
</file>